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48" r:id="rId3"/>
  </p:sldMasterIdLst>
  <p:notesMasterIdLst>
    <p:notesMasterId r:id="rId19"/>
  </p:notesMasterIdLst>
  <p:handoutMasterIdLst>
    <p:handoutMasterId r:id="rId20"/>
  </p:handoutMasterIdLst>
  <p:sldIdLst>
    <p:sldId id="403" r:id="rId4"/>
    <p:sldId id="310" r:id="rId5"/>
    <p:sldId id="404" r:id="rId6"/>
    <p:sldId id="405" r:id="rId7"/>
    <p:sldId id="394" r:id="rId8"/>
    <p:sldId id="417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21" r:id="rId17"/>
    <p:sldId id="415" r:id="rId18"/>
  </p:sldIdLst>
  <p:sldSz cx="9144000" cy="6858000" type="screen4x3"/>
  <p:notesSz cx="7102475" cy="102314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4000" b="1" kern="1200">
        <a:solidFill>
          <a:srgbClr val="0066CC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rgbClr val="0066CC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rgbClr val="0066CC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rgbClr val="0066CC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rgbClr val="0066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66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66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66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66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3300"/>
    <a:srgbClr val="FF6600"/>
    <a:srgbClr val="2853B2"/>
    <a:srgbClr val="3062D0"/>
    <a:srgbClr val="406ED4"/>
    <a:srgbClr val="0059BD"/>
    <a:srgbClr val="005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86429" autoAdjust="0"/>
  </p:normalViewPr>
  <p:slideViewPr>
    <p:cSldViewPr snapToGrid="0"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346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t" anchorCtr="0" compatLnSpc="1">
            <a:prstTxWarp prst="textNoShape">
              <a:avLst/>
            </a:prstTxWarp>
          </a:bodyPr>
          <a:lstStyle>
            <a:lvl1pPr algn="l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5" y="0"/>
            <a:ext cx="3078513" cy="51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t" anchorCtr="0" compatLnSpc="1">
            <a:prstTxWarp prst="textNoShape">
              <a:avLst/>
            </a:prstTxWarp>
          </a:bodyPr>
          <a:lstStyle>
            <a:lvl1pPr algn="r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658"/>
            <a:ext cx="3078513" cy="5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b" anchorCtr="0" compatLnSpc="1">
            <a:prstTxWarp prst="textNoShape">
              <a:avLst/>
            </a:prstTxWarp>
          </a:bodyPr>
          <a:lstStyle>
            <a:lvl1pPr algn="l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5" y="9717658"/>
            <a:ext cx="3078513" cy="5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b" anchorCtr="0" compatLnSpc="1">
            <a:prstTxWarp prst="textNoShape">
              <a:avLst/>
            </a:prstTxWarp>
          </a:bodyPr>
          <a:lstStyle>
            <a:lvl1pPr algn="r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85F3BB-84B9-4DD7-9876-2E7EBAFA28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19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t" anchorCtr="0" compatLnSpc="1">
            <a:prstTxWarp prst="textNoShape">
              <a:avLst/>
            </a:prstTxWarp>
          </a:bodyPr>
          <a:lstStyle>
            <a:lvl1pPr algn="l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5" y="0"/>
            <a:ext cx="3078513" cy="51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t" anchorCtr="0" compatLnSpc="1">
            <a:prstTxWarp prst="textNoShape">
              <a:avLst/>
            </a:prstTxWarp>
          </a:bodyPr>
          <a:lstStyle>
            <a:lvl1pPr algn="r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8" y="4859647"/>
            <a:ext cx="5682643" cy="46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658"/>
            <a:ext cx="3078513" cy="5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b" anchorCtr="0" compatLnSpc="1">
            <a:prstTxWarp prst="textNoShape">
              <a:avLst/>
            </a:prstTxWarp>
          </a:bodyPr>
          <a:lstStyle>
            <a:lvl1pPr algn="l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5" y="9717658"/>
            <a:ext cx="3078513" cy="5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8" tIns="47884" rIns="95768" bIns="47884" numCol="1" anchor="b" anchorCtr="0" compatLnSpc="1">
            <a:prstTxWarp prst="textNoShape">
              <a:avLst/>
            </a:prstTxWarp>
          </a:bodyPr>
          <a:lstStyle>
            <a:lvl1pPr algn="r" defTabSz="95746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5E7133-1C96-48EC-802F-085A80326B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1pPr>
            <a:lvl2pPr marL="769919" indent="-296123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2pPr>
            <a:lvl3pPr marL="1184491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3pPr>
            <a:lvl4pPr marL="1658289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4pPr>
            <a:lvl5pPr marL="2132085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5pPr>
            <a:lvl6pPr marL="2605883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6pPr>
            <a:lvl7pPr marL="3079680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7pPr>
            <a:lvl8pPr marL="3553476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8pPr>
            <a:lvl9pPr marL="4027274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/>
            <a:fld id="{CA523A33-1CEB-4CEA-B417-380FEF811E8E}" type="slidenum">
              <a:rPr lang="de-DE" sz="1200" b="0">
                <a:solidFill>
                  <a:schemeClr val="tx1"/>
                </a:solidFill>
              </a:rPr>
              <a:pPr eaLnBrk="1" hangingPunct="1"/>
              <a:t>1</a:t>
            </a:fld>
            <a:endParaRPr lang="de-DE" sz="1200" b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1pPr>
            <a:lvl2pPr marL="769919" indent="-296123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2pPr>
            <a:lvl3pPr marL="1184491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3pPr>
            <a:lvl4pPr marL="1658289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4pPr>
            <a:lvl5pPr marL="2132085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5pPr>
            <a:lvl6pPr marL="2605883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6pPr>
            <a:lvl7pPr marL="3079680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7pPr>
            <a:lvl8pPr marL="3553476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8pPr>
            <a:lvl9pPr marL="4027274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/>
            <a:fld id="{1AF6EBA8-F1AF-4FD3-8CB5-40BB946FB3C4}" type="slidenum">
              <a:rPr lang="de-DE" sz="1200" b="0">
                <a:solidFill>
                  <a:schemeClr val="tx1"/>
                </a:solidFill>
              </a:rPr>
              <a:pPr eaLnBrk="1" hangingPunct="1"/>
              <a:t>2</a:t>
            </a:fld>
            <a:endParaRPr lang="de-DE" sz="1200" b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1pPr>
            <a:lvl2pPr marL="769919" indent="-296123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2pPr>
            <a:lvl3pPr marL="1184491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3pPr>
            <a:lvl4pPr marL="1658289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4pPr>
            <a:lvl5pPr marL="2132085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5pPr>
            <a:lvl6pPr marL="2605883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6pPr>
            <a:lvl7pPr marL="3079680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7pPr>
            <a:lvl8pPr marL="3553476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8pPr>
            <a:lvl9pPr marL="4027274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/>
            <a:fld id="{551CB847-A6BC-49A1-9A70-6EDE4B15F46C}" type="slidenum">
              <a:rPr lang="de-DE" sz="1200" b="0">
                <a:solidFill>
                  <a:schemeClr val="tx1"/>
                </a:solidFill>
              </a:rPr>
              <a:pPr eaLnBrk="1" hangingPunct="1"/>
              <a:t>3</a:t>
            </a:fld>
            <a:endParaRPr lang="de-DE" sz="1200" b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1pPr>
            <a:lvl2pPr marL="769919" indent="-296123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2pPr>
            <a:lvl3pPr marL="1184491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3pPr>
            <a:lvl4pPr marL="1658289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4pPr>
            <a:lvl5pPr marL="2132085" indent="-236899" defTabSz="957465" eaLnBrk="0" hangingPunct="0">
              <a:defRPr sz="4100" b="1">
                <a:solidFill>
                  <a:srgbClr val="0066CC"/>
                </a:solidFill>
                <a:latin typeface="Arial" charset="0"/>
              </a:defRPr>
            </a:lvl5pPr>
            <a:lvl6pPr marL="2605883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6pPr>
            <a:lvl7pPr marL="3079680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7pPr>
            <a:lvl8pPr marL="3553476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8pPr>
            <a:lvl9pPr marL="4027274" indent="-236899" algn="ctr" defTabSz="957465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/>
            <a:fld id="{60338D0D-213D-42CD-BF4A-1FFB8D36F484}" type="slidenum">
              <a:rPr lang="de-DE" sz="1200" b="0">
                <a:solidFill>
                  <a:schemeClr val="tx1"/>
                </a:solidFill>
              </a:rPr>
              <a:pPr eaLnBrk="1" hangingPunct="1"/>
              <a:t>4</a:t>
            </a:fld>
            <a:endParaRPr lang="de-DE" sz="1200" b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49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5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70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07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1D8C5-DA7D-4548-ACA5-8B03F53003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4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FE6D-E519-4DCF-A238-D16A206EF8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83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EA86-5F60-40FF-ABC3-CE711D947E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24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20F36-67AB-4CC4-B9FC-08EAB75B56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29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066FC-B99B-4C17-996E-A590A28C0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38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C559-43E4-4F67-9EC0-AB465D8275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13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B127C-ACCE-465A-A65A-958DE6D5D9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3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118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6E93-75E2-4B00-83FF-7D8CDFC89F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4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D801-C90D-45CF-8E69-495AC3E5DD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417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2069-B335-4B57-A0BD-FBD8A42A01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616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0A8CA-F75A-4119-B685-E08714D581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0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3147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9450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30487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309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471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29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4369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45648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96627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1240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3942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09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7552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62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37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51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41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74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469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P_Wappen_V1_C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588"/>
            <a:ext cx="12985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LBM_LOGO_PFEIL_800x47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8738"/>
            <a:ext cx="1187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0" y="800100"/>
            <a:ext cx="9144000" cy="0"/>
          </a:xfrm>
          <a:prstGeom prst="line">
            <a:avLst/>
          </a:prstGeom>
          <a:noFill/>
          <a:ln w="76200">
            <a:solidFill>
              <a:srgbClr val="0059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50800">
            <a:solidFill>
              <a:srgbClr val="0059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79C455-3345-493D-8931-C62F2626CD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rgbClr val="0063A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3499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Rectangle 10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0063A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3499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.Sabine.Ball@lbm-speyer.rlp.de" TargetMode="External"/><Relationship Id="rId5" Type="http://schemas.openxmlformats.org/officeDocument/2006/relationships/hyperlink" Target="mailto:Sebastian.Ross@lbm-speyer.rlp.de" TargetMode="External"/><Relationship Id="rId4" Type="http://schemas.openxmlformats.org/officeDocument/2006/relationships/hyperlink" Target="mailto:Dieter.Hutzel@lbm-speyer.rlp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683568" y="2997200"/>
            <a:ext cx="7704856" cy="2160588"/>
          </a:xfrm>
          <a:prstGeom prst="rect">
            <a:avLst/>
          </a:prstGeom>
          <a:solidFill>
            <a:srgbClr val="0059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3200" dirty="0" smtClean="0">
                <a:solidFill>
                  <a:schemeClr val="bg1"/>
                </a:solidFill>
              </a:rPr>
              <a:t>B 10 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Hangsicherung bei Siebeldingen</a:t>
            </a:r>
          </a:p>
        </p:txBody>
      </p:sp>
      <p:sp>
        <p:nvSpPr>
          <p:cNvPr id="4100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68538" y="1484313"/>
            <a:ext cx="4467225" cy="649287"/>
          </a:xfrm>
          <a:prstGeom prst="rect">
            <a:avLst/>
          </a:prstGeom>
          <a:solidFill>
            <a:schemeClr val="bg1"/>
          </a:solidFill>
          <a:ln w="28575">
            <a:solidFill>
              <a:srgbClr val="124FC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57463" y="1557338"/>
            <a:ext cx="381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0066CC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V e r k e h r s k o n z e p t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1476375" y="5373688"/>
            <a:ext cx="5830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0066CC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dirty="0" err="1">
                <a:solidFill>
                  <a:srgbClr val="0059BC"/>
                </a:solidFill>
              </a:rPr>
              <a:t>L</a:t>
            </a:r>
            <a:r>
              <a:rPr lang="de-DE" sz="2800" dirty="0" err="1">
                <a:solidFill>
                  <a:schemeClr val="tx1"/>
                </a:solidFill>
              </a:rPr>
              <a:t>andes</a:t>
            </a:r>
            <a:r>
              <a:rPr lang="de-DE" sz="3200" dirty="0" err="1">
                <a:solidFill>
                  <a:srgbClr val="0059BC"/>
                </a:solidFill>
              </a:rPr>
              <a:t>B</a:t>
            </a:r>
            <a:r>
              <a:rPr lang="de-DE" sz="2800" dirty="0" err="1">
                <a:solidFill>
                  <a:schemeClr val="tx1"/>
                </a:solidFill>
              </a:rPr>
              <a:t>etrieb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3200" dirty="0">
                <a:solidFill>
                  <a:srgbClr val="0059BC"/>
                </a:solidFill>
              </a:rPr>
              <a:t>M</a:t>
            </a:r>
            <a:r>
              <a:rPr lang="de-DE" sz="2800" dirty="0">
                <a:solidFill>
                  <a:schemeClr val="tx1"/>
                </a:solidFill>
              </a:rPr>
              <a:t>obilität Speyer</a:t>
            </a:r>
          </a:p>
        </p:txBody>
      </p:sp>
      <p:graphicFrame>
        <p:nvGraphicFramePr>
          <p:cNvPr id="4103" name="Object 15"/>
          <p:cNvGraphicFramePr>
            <a:graphicFrameLocks noChangeAspect="1"/>
          </p:cNvGraphicFramePr>
          <p:nvPr/>
        </p:nvGraphicFramePr>
        <p:xfrm>
          <a:off x="396875" y="1196975"/>
          <a:ext cx="15224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CorelDRAW" r:id="rId4" imgW="3011424" imgH="2651760" progId="CorelDRAW.Graphic.12">
                  <p:embed/>
                </p:oleObj>
              </mc:Choice>
              <mc:Fallback>
                <p:oleObj name="CorelDRAW" r:id="rId4" imgW="3011424" imgH="2651760" progId="CorelDRAW.Graphic.1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196975"/>
                        <a:ext cx="1522413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6"/>
          <p:cNvGraphicFramePr>
            <a:graphicFrameLocks noChangeAspect="1"/>
          </p:cNvGraphicFramePr>
          <p:nvPr/>
        </p:nvGraphicFramePr>
        <p:xfrm>
          <a:off x="7164388" y="1268413"/>
          <a:ext cx="13684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CorelDRAW" r:id="rId6" imgW="257937" imgH="257937" progId="CorelDRAW.Graphic.12">
                  <p:embed/>
                </p:oleObj>
              </mc:Choice>
              <mc:Fallback>
                <p:oleObj name="CorelDRAW" r:id="rId6" imgW="257937" imgH="257937" progId="CorelDRAW.Graphic.1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268413"/>
                        <a:ext cx="13684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312361"/>
            <a:ext cx="9092507" cy="639616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8686800" y="5311848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78788" y="524535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10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319786"/>
            <a:ext cx="9092507" cy="638131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8648196" y="5334453"/>
            <a:ext cx="100645" cy="1107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51360" y="5251339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11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1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" y="319786"/>
            <a:ext cx="9052567" cy="638131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8686800" y="5335116"/>
            <a:ext cx="100645" cy="1107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57102" y="527310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12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1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" y="319786"/>
            <a:ext cx="9066353" cy="638131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8658114" y="5327972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44821" y="524043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13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9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MZWE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592263"/>
            <a:ext cx="1622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650" y="1952625"/>
            <a:ext cx="540067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 dirty="0">
                <a:solidFill>
                  <a:srgbClr val="0059BC"/>
                </a:solidFill>
              </a:rPr>
              <a:t>Haben Sie noch Fragen, </a:t>
            </a:r>
          </a:p>
          <a:p>
            <a:pPr eaLnBrk="1" hangingPunct="1">
              <a:spcBef>
                <a:spcPct val="50000"/>
              </a:spcBef>
            </a:pPr>
            <a:r>
              <a:rPr lang="de-DE" sz="3200" b="1" dirty="0">
                <a:solidFill>
                  <a:srgbClr val="0059BC"/>
                </a:solidFill>
              </a:rPr>
              <a:t>Anregungen </a:t>
            </a:r>
          </a:p>
          <a:p>
            <a:pPr eaLnBrk="1" hangingPunct="1">
              <a:spcBef>
                <a:spcPct val="50000"/>
              </a:spcBef>
            </a:pPr>
            <a:r>
              <a:rPr lang="de-DE" sz="3200" b="1" dirty="0">
                <a:solidFill>
                  <a:srgbClr val="0059BC"/>
                </a:solidFill>
              </a:rPr>
              <a:t>oder </a:t>
            </a:r>
          </a:p>
          <a:p>
            <a:pPr eaLnBrk="1" hangingPunct="1">
              <a:spcBef>
                <a:spcPct val="50000"/>
              </a:spcBef>
            </a:pPr>
            <a:r>
              <a:rPr lang="de-DE" sz="3200" b="1" dirty="0">
                <a:solidFill>
                  <a:srgbClr val="0059BC"/>
                </a:solidFill>
              </a:rPr>
              <a:t>Bedenken?</a:t>
            </a:r>
            <a:r>
              <a:rPr lang="de-DE" sz="2400" b="1" dirty="0">
                <a:solidFill>
                  <a:srgbClr val="0059B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574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916113"/>
            <a:ext cx="5399087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de-DE" sz="4000" b="1" smtClean="0">
                <a:solidFill>
                  <a:srgbClr val="445FD4"/>
                </a:solidFill>
              </a:rPr>
              <a:t>Vielen Dank </a:t>
            </a:r>
            <a:br>
              <a:rPr lang="de-DE" sz="4000" b="1" smtClean="0">
                <a:solidFill>
                  <a:srgbClr val="445FD4"/>
                </a:solidFill>
              </a:rPr>
            </a:br>
            <a:r>
              <a:rPr lang="de-DE" sz="4000" b="1" smtClean="0">
                <a:solidFill>
                  <a:srgbClr val="445FD4"/>
                </a:solidFill>
              </a:rPr>
              <a:t/>
            </a:r>
            <a:br>
              <a:rPr lang="de-DE" sz="4000" b="1" smtClean="0">
                <a:solidFill>
                  <a:srgbClr val="445FD4"/>
                </a:solidFill>
              </a:rPr>
            </a:br>
            <a:r>
              <a:rPr lang="de-DE" sz="4000" b="1" smtClean="0">
                <a:solidFill>
                  <a:srgbClr val="445FD4"/>
                </a:solidFill>
              </a:rPr>
              <a:t>für Ihre </a:t>
            </a:r>
            <a:br>
              <a:rPr lang="de-DE" sz="4000" b="1" smtClean="0">
                <a:solidFill>
                  <a:srgbClr val="445FD4"/>
                </a:solidFill>
              </a:rPr>
            </a:br>
            <a:r>
              <a:rPr lang="de-DE" sz="4000" b="1" smtClean="0">
                <a:solidFill>
                  <a:srgbClr val="445FD4"/>
                </a:solidFill>
              </a:rPr>
              <a:t/>
            </a:r>
            <a:br>
              <a:rPr lang="de-DE" sz="4000" b="1" smtClean="0">
                <a:solidFill>
                  <a:srgbClr val="445FD4"/>
                </a:solidFill>
              </a:rPr>
            </a:br>
            <a:r>
              <a:rPr lang="de-DE" sz="4000" b="1" smtClean="0">
                <a:solidFill>
                  <a:srgbClr val="445FD4"/>
                </a:solidFill>
              </a:rPr>
              <a:t>Aufmerksamkeit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24" name="Rectangle 26"/>
          <p:cNvSpPr>
            <a:spLocks noChangeArrowheads="1"/>
          </p:cNvSpPr>
          <p:nvPr/>
        </p:nvSpPr>
        <p:spPr bwMode="auto">
          <a:xfrm>
            <a:off x="3059113" y="64531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000">
                <a:solidFill>
                  <a:srgbClr val="0059BD"/>
                </a:solidFill>
              </a:rPr>
              <a:t>Landesbetrieb Mobilität Speyer</a:t>
            </a:r>
          </a:p>
        </p:txBody>
      </p:sp>
      <p:sp>
        <p:nvSpPr>
          <p:cNvPr id="5125" name="Text Box 29"/>
          <p:cNvSpPr txBox="1">
            <a:spLocks noChangeArrowheads="1"/>
          </p:cNvSpPr>
          <p:nvPr/>
        </p:nvSpPr>
        <p:spPr bwMode="auto">
          <a:xfrm>
            <a:off x="3132138" y="404813"/>
            <a:ext cx="280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0066CC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0059BC"/>
                </a:solidFill>
              </a:rPr>
              <a:t>V e r k e h r s k o n z e p t</a:t>
            </a:r>
          </a:p>
        </p:txBody>
      </p:sp>
      <p:sp>
        <p:nvSpPr>
          <p:cNvPr id="5126" name="Rectangle 30"/>
          <p:cNvSpPr>
            <a:spLocks noChangeArrowheads="1"/>
          </p:cNvSpPr>
          <p:nvPr/>
        </p:nvSpPr>
        <p:spPr bwMode="auto">
          <a:xfrm>
            <a:off x="539750" y="1125538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200" b="0">
                <a:solidFill>
                  <a:schemeClr val="tx2"/>
                </a:solidFill>
              </a:rPr>
              <a:t>Grundlegendes</a:t>
            </a:r>
          </a:p>
        </p:txBody>
      </p:sp>
      <p:sp>
        <p:nvSpPr>
          <p:cNvPr id="5127" name="Rectangle 31"/>
          <p:cNvSpPr>
            <a:spLocks noChangeArrowheads="1"/>
          </p:cNvSpPr>
          <p:nvPr/>
        </p:nvSpPr>
        <p:spPr bwMode="auto">
          <a:xfrm>
            <a:off x="323850" y="1844675"/>
            <a:ext cx="86423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Die Pläne stellen lediglich ein Konzept der Beschilderungsplanung dar.</a:t>
            </a:r>
          </a:p>
          <a:p>
            <a:pPr marL="342900" indent="-342900" algn="l">
              <a:spcBef>
                <a:spcPct val="20000"/>
              </a:spcBef>
            </a:pPr>
            <a:endParaRPr lang="de-DE" sz="800" b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Die Grundlagen hierfür bilden die </a:t>
            </a:r>
          </a:p>
          <a:p>
            <a:pPr marL="342900" indent="-342900" algn="l">
              <a:spcBef>
                <a:spcPct val="20000"/>
              </a:spcBef>
            </a:pPr>
            <a:endParaRPr lang="de-DE" sz="800" b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de-DE" sz="1800">
                <a:solidFill>
                  <a:srgbClr val="FF3300"/>
                </a:solidFill>
                <a:sym typeface="Wingdings" pitchFamily="2" charset="2"/>
              </a:rPr>
              <a:t> </a:t>
            </a:r>
            <a:r>
              <a:rPr lang="de-DE" sz="1800">
                <a:solidFill>
                  <a:srgbClr val="FF3300"/>
                </a:solidFill>
              </a:rPr>
              <a:t>Straßenverkehrsordnung (StVO)</a:t>
            </a:r>
          </a:p>
          <a:p>
            <a:pPr marL="342900" indent="-342900" algn="l">
              <a:spcBef>
                <a:spcPct val="20000"/>
              </a:spcBef>
            </a:pPr>
            <a:r>
              <a:rPr lang="de-DE" sz="1800">
                <a:solidFill>
                  <a:schemeClr val="tx1"/>
                </a:solidFill>
              </a:rPr>
              <a:t>	</a:t>
            </a:r>
            <a:r>
              <a:rPr lang="de-DE" sz="1800">
                <a:solidFill>
                  <a:srgbClr val="FF3300"/>
                </a:solidFill>
                <a:sym typeface="Wingdings" pitchFamily="2" charset="2"/>
              </a:rPr>
              <a:t></a:t>
            </a:r>
            <a:r>
              <a:rPr lang="de-DE" sz="1800">
                <a:solidFill>
                  <a:srgbClr val="FF3300"/>
                </a:solidFill>
              </a:rPr>
              <a:t> Richtlinien für die Sicherung von Arbeitsstellen an Straßen (RSA)</a:t>
            </a:r>
          </a:p>
          <a:p>
            <a:pPr marL="342900" indent="-342900" algn="l">
              <a:spcBef>
                <a:spcPct val="20000"/>
              </a:spcBef>
            </a:pPr>
            <a:r>
              <a:rPr lang="de-DE" sz="180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de-DE" sz="1800">
                <a:solidFill>
                  <a:srgbClr val="FF3300"/>
                </a:solidFill>
                <a:sym typeface="Wingdings" pitchFamily="2" charset="2"/>
              </a:rPr>
              <a:t></a:t>
            </a:r>
            <a:r>
              <a:rPr lang="de-DE" sz="1800">
                <a:solidFill>
                  <a:srgbClr val="FF3300"/>
                </a:solidFill>
              </a:rPr>
              <a:t> Zusätzlichen technischen Vertragsbedingungen (ZTV-SA)</a:t>
            </a:r>
          </a:p>
          <a:p>
            <a:pPr marL="342900" indent="-342900" algn="l">
              <a:spcBef>
                <a:spcPct val="20000"/>
              </a:spcBef>
            </a:pPr>
            <a:endParaRPr lang="de-DE" sz="1800">
              <a:solidFill>
                <a:srgbClr val="FF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Die Umsetzung des Konzeptes wird in der Örtlichkeit auf Machbarkeit überprüft</a:t>
            </a:r>
          </a:p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und gegebenenfalls angepasst! </a:t>
            </a:r>
          </a:p>
          <a:p>
            <a:pPr marL="342900" indent="-342900" algn="l">
              <a:spcBef>
                <a:spcPct val="20000"/>
              </a:spcBef>
            </a:pPr>
            <a:endParaRPr lang="de-DE" sz="800" b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Die Anpassung der Verkehrszeichenplanung an die Örtlichkeit erfolgt durch </a:t>
            </a:r>
          </a:p>
          <a:p>
            <a:pPr marL="342900" indent="-342900" algn="l">
              <a:spcBef>
                <a:spcPct val="20000"/>
              </a:spcBef>
            </a:pPr>
            <a:r>
              <a:rPr lang="de-DE" sz="1800" b="0">
                <a:solidFill>
                  <a:schemeClr val="tx1"/>
                </a:solidFill>
              </a:rPr>
              <a:t>Anordnung der zuständigen Bauaufsicht.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059113" y="64531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000">
                <a:solidFill>
                  <a:srgbClr val="0059BD"/>
                </a:solidFill>
              </a:rPr>
              <a:t>Landesbetrieb Mobilität Speyer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3132138" y="404813"/>
            <a:ext cx="280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0066CC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0059BC"/>
                </a:solidFill>
              </a:rPr>
              <a:t>V e r k e h r s k o n z e p t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68313" y="10525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e-DE" sz="3200">
                <a:solidFill>
                  <a:schemeClr val="tx2"/>
                </a:solidFill>
              </a:rPr>
              <a:t>      </a:t>
            </a:r>
            <a:r>
              <a:rPr lang="de-DE" sz="2000">
                <a:solidFill>
                  <a:schemeClr val="tx2"/>
                </a:solidFill>
              </a:rPr>
              <a:t>Ihre Ansprechpartner im LBM Speyer sind für die</a:t>
            </a:r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539750" y="2133600"/>
            <a:ext cx="82296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</a:rPr>
              <a:t>	Verkehrstechnik </a:t>
            </a: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 	Herr Dieter Hutzel </a:t>
            </a: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			06232-626-1122</a:t>
            </a: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			</a:t>
            </a:r>
            <a:r>
              <a:rPr lang="de-DE" sz="1400" dirty="0">
                <a:solidFill>
                  <a:schemeClr val="tx1"/>
                </a:solidFill>
                <a:sym typeface="Wingdings" pitchFamily="2" charset="2"/>
                <a:hlinkClick r:id="rId4"/>
              </a:rPr>
              <a:t>Dieter.Hutzel@lbm-speyer.rlp.de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Ausschreibung 	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Herr Johannes Klein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			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06232-626-1312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			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  <a:hlinkClick r:id="rId5"/>
              </a:rPr>
              <a:t>Johannes.Klein@lbm-speyer.rlp.de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Bearbeitung 		Frau 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Sabine Ball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			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06232-626-1337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de-DE" sz="1400" dirty="0">
                <a:solidFill>
                  <a:schemeClr val="tx1"/>
                </a:solidFill>
                <a:sym typeface="Wingdings" pitchFamily="2" charset="2"/>
              </a:rPr>
              <a:t>			</a:t>
            </a:r>
            <a:r>
              <a:rPr lang="de-DE" sz="1400" dirty="0" smtClean="0">
                <a:solidFill>
                  <a:schemeClr val="tx1"/>
                </a:solidFill>
                <a:sym typeface="Wingdings" pitchFamily="2" charset="2"/>
                <a:hlinkClick r:id="rId6"/>
              </a:rPr>
              <a:t>Sabine.Ball@lbm-speyer.rlp.de</a:t>
            </a: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de-DE" sz="1400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3059113" y="64531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000">
                <a:solidFill>
                  <a:srgbClr val="0059BD"/>
                </a:solidFill>
              </a:rPr>
              <a:t>Landesbetrieb Mobilität Speyer</a:t>
            </a: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3132138" y="404813"/>
            <a:ext cx="280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0066CC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0066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>
                <a:solidFill>
                  <a:srgbClr val="0059BC"/>
                </a:solidFill>
              </a:rPr>
              <a:t>V e r k e h r s k o n z e p t</a:t>
            </a: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468313" y="1557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200">
                <a:solidFill>
                  <a:srgbClr val="0059BC"/>
                </a:solidFill>
              </a:rPr>
              <a:t>Geplanter Ausführungszeitraum: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323528" y="3286125"/>
            <a:ext cx="8496944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dirty="0" smtClean="0">
                <a:solidFill>
                  <a:srgbClr val="FF3300"/>
                </a:solidFill>
              </a:rPr>
              <a:t>Frühjahr bis Sommer 2019</a:t>
            </a:r>
          </a:p>
          <a:p>
            <a:pPr marL="342900" indent="-342900">
              <a:spcBef>
                <a:spcPct val="20000"/>
              </a:spcBef>
            </a:pPr>
            <a:endParaRPr lang="de-DE" dirty="0" smtClean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de-DE" dirty="0" smtClean="0">
                <a:solidFill>
                  <a:srgbClr val="FF3300"/>
                </a:solidFill>
              </a:rPr>
              <a:t>Dauer: ca. 3 - 4 Monate</a:t>
            </a:r>
            <a:endParaRPr lang="de-DE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de-D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" y="233742"/>
            <a:ext cx="9067654" cy="639778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8668145" y="5258704"/>
            <a:ext cx="144016" cy="11451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39991" y="5177459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5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" y="214402"/>
            <a:ext cx="9144275" cy="644515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8676455" y="5262446"/>
            <a:ext cx="100645" cy="1107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76456" y="5179331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2118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298148"/>
            <a:ext cx="9092507" cy="642459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8676456" y="5346996"/>
            <a:ext cx="100645" cy="1107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54770" y="5263881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7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761347" y="3970635"/>
            <a:ext cx="13805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Schutzwand</a:t>
            </a:r>
            <a:endParaRPr lang="de-DE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6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304754"/>
            <a:ext cx="9092507" cy="641138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8686800" y="5328937"/>
            <a:ext cx="100645" cy="1107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65114" y="5245822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8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4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304417"/>
            <a:ext cx="9092507" cy="641205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8686551" y="5317831"/>
            <a:ext cx="100645" cy="1107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43180" y="5234716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9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0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1-4">
  <a:themeElements>
    <a:clrScheme name="Master_1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_1-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_1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1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1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1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1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1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1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1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1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1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1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1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BM Speyer">
  <a:themeElements>
    <a:clrScheme name="LBM Speyer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CC"/>
      </a:hlink>
      <a:folHlink>
        <a:srgbClr val="0066CC"/>
      </a:folHlink>
    </a:clrScheme>
    <a:fontScheme name="LBM Spe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1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BM Spey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M Spey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M Spey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M Spey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M Spey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M Spey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M Spey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C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Bildschirmpräsentation (4:3)</PresentationFormat>
  <Paragraphs>60</Paragraphs>
  <Slides>15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Master_1-4</vt:lpstr>
      <vt:lpstr>Benutzerdefiniertes Design</vt:lpstr>
      <vt:lpstr>LBM Speyer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Landesbetrieb Strassen und Verkehr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SeibertNa</dc:creator>
  <cp:lastModifiedBy>Sarah Eid</cp:lastModifiedBy>
  <cp:revision>394</cp:revision>
  <cp:lastPrinted>2018-05-17T08:42:18Z</cp:lastPrinted>
  <dcterms:created xsi:type="dcterms:W3CDTF">2008-07-02T10:14:59Z</dcterms:created>
  <dcterms:modified xsi:type="dcterms:W3CDTF">2018-12-17T09:15:51Z</dcterms:modified>
</cp:coreProperties>
</file>